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2094" y="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8" b="9424"/>
          <a:stretch/>
        </p:blipFill>
        <p:spPr>
          <a:xfrm>
            <a:off x="0" y="-27384"/>
            <a:ext cx="9144000" cy="51415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3068960"/>
            <a:ext cx="6336704" cy="1728192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solidFill>
                  <a:schemeClr val="bg1"/>
                </a:solidFill>
              </a:rPr>
              <a:t>Современные технологии для организации онлайн-продаж</a:t>
            </a:r>
            <a:endParaRPr lang="ru-RU" sz="3500" b="1" dirty="0">
              <a:solidFill>
                <a:schemeClr val="bg1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95536" y="5445224"/>
            <a:ext cx="4353036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ВЛАДИМИР ЯЗОВСКИХ</a:t>
            </a:r>
          </a:p>
          <a:p>
            <a:pPr algn="l"/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Менеджер по развитию 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INTEC</a:t>
            </a: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2" descr="C:\Диск A\VAIO Света\интек\наши лого и ФС\логотип инте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797450"/>
            <a:ext cx="18494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259632" y="2996952"/>
            <a:ext cx="3384376" cy="338437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1385646" y="3969060"/>
            <a:ext cx="3132348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РЕШЕНИЕ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ПРОБЛЕМ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0688"/>
            <a:ext cx="9144000" cy="1368152"/>
          </a:xfrm>
          <a:prstGeom prst="rect">
            <a:avLst/>
          </a:prstGeom>
          <a:solidFill>
            <a:srgbClr val="8E0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33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Использование комплекса инструментов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93" y="2607027"/>
            <a:ext cx="939840" cy="939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64" y="2567681"/>
            <a:ext cx="1027538" cy="10275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49" y="2708920"/>
            <a:ext cx="814985" cy="8149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361" y="2640687"/>
            <a:ext cx="884210" cy="8842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216404"/>
            <a:ext cx="800253" cy="8002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727" y="3987949"/>
            <a:ext cx="872047" cy="11583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476" y="2708920"/>
            <a:ext cx="772709" cy="7727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85" y="4064457"/>
            <a:ext cx="1077836" cy="10778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570" y="4111612"/>
            <a:ext cx="1000332" cy="1000332"/>
          </a:xfrm>
          <a:prstGeom prst="rect">
            <a:avLst/>
          </a:prstGeom>
        </p:spPr>
      </p:pic>
      <p:pic>
        <p:nvPicPr>
          <p:cNvPr id="2050" name="Picture 2" descr="Картинки по запросу иконка авито  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727" y="5665286"/>
            <a:ext cx="2277131" cy="65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0688"/>
            <a:ext cx="9144000" cy="1368152"/>
          </a:xfrm>
          <a:prstGeom prst="rect">
            <a:avLst/>
          </a:prstGeom>
          <a:solidFill>
            <a:srgbClr val="8E0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33264"/>
            <a:ext cx="8229600" cy="1143000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solidFill>
                  <a:schemeClr val="bg1"/>
                </a:solidFill>
              </a:rPr>
              <a:t>Аналитика и метрика</a:t>
            </a:r>
            <a:endParaRPr lang="ru-RU" sz="3500" b="1" dirty="0">
              <a:solidFill>
                <a:schemeClr val="bg1"/>
              </a:solidFill>
            </a:endParaRPr>
          </a:p>
        </p:txBody>
      </p:sp>
      <p:grpSp>
        <p:nvGrpSpPr>
          <p:cNvPr id="6" name="Group 31"/>
          <p:cNvGrpSpPr/>
          <p:nvPr/>
        </p:nvGrpSpPr>
        <p:grpSpPr>
          <a:xfrm>
            <a:off x="452438" y="2924944"/>
            <a:ext cx="8229600" cy="1858739"/>
            <a:chOff x="-1442931" y="-638535"/>
            <a:chExt cx="21222845" cy="4793397"/>
          </a:xfrm>
        </p:grpSpPr>
        <p:sp>
          <p:nvSpPr>
            <p:cNvPr id="7" name="Shape 613"/>
            <p:cNvSpPr/>
            <p:nvPr/>
          </p:nvSpPr>
          <p:spPr>
            <a:xfrm>
              <a:off x="-1442931" y="1525449"/>
              <a:ext cx="4244570" cy="2629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3" extrusionOk="0">
                  <a:moveTo>
                    <a:pt x="5362" y="8702"/>
                  </a:moveTo>
                  <a:cubicBezTo>
                    <a:pt x="6154" y="3493"/>
                    <a:pt x="8339" y="-7"/>
                    <a:pt x="10794" y="0"/>
                  </a:cubicBezTo>
                  <a:cubicBezTo>
                    <a:pt x="13249" y="6"/>
                    <a:pt x="15430" y="3519"/>
                    <a:pt x="16217" y="8734"/>
                  </a:cubicBezTo>
                  <a:cubicBezTo>
                    <a:pt x="16576" y="11187"/>
                    <a:pt x="17136" y="13469"/>
                    <a:pt x="17869" y="15463"/>
                  </a:cubicBezTo>
                  <a:cubicBezTo>
                    <a:pt x="18864" y="18174"/>
                    <a:pt x="20147" y="20279"/>
                    <a:pt x="21600" y="21585"/>
                  </a:cubicBezTo>
                  <a:cubicBezTo>
                    <a:pt x="17994" y="21587"/>
                    <a:pt x="14388" y="21588"/>
                    <a:pt x="10782" y="21589"/>
                  </a:cubicBezTo>
                  <a:cubicBezTo>
                    <a:pt x="7188" y="21591"/>
                    <a:pt x="3594" y="21592"/>
                    <a:pt x="0" y="21593"/>
                  </a:cubicBezTo>
                  <a:cubicBezTo>
                    <a:pt x="1456" y="20285"/>
                    <a:pt x="2740" y="18169"/>
                    <a:pt x="3731" y="15444"/>
                  </a:cubicBezTo>
                  <a:cubicBezTo>
                    <a:pt x="4457" y="13445"/>
                    <a:pt x="5011" y="11158"/>
                    <a:pt x="5362" y="870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sp>
          <p:nvSpPr>
            <p:cNvPr id="8" name="Shape 614"/>
            <p:cNvSpPr/>
            <p:nvPr/>
          </p:nvSpPr>
          <p:spPr>
            <a:xfrm>
              <a:off x="679352" y="1111548"/>
              <a:ext cx="4244570" cy="3043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3" extrusionOk="0">
                  <a:moveTo>
                    <a:pt x="5362" y="8702"/>
                  </a:moveTo>
                  <a:cubicBezTo>
                    <a:pt x="6154" y="3493"/>
                    <a:pt x="8339" y="-7"/>
                    <a:pt x="10794" y="0"/>
                  </a:cubicBezTo>
                  <a:cubicBezTo>
                    <a:pt x="13249" y="6"/>
                    <a:pt x="15430" y="3519"/>
                    <a:pt x="16217" y="8734"/>
                  </a:cubicBezTo>
                  <a:cubicBezTo>
                    <a:pt x="16576" y="11187"/>
                    <a:pt x="17136" y="13469"/>
                    <a:pt x="17869" y="15463"/>
                  </a:cubicBezTo>
                  <a:cubicBezTo>
                    <a:pt x="18864" y="18174"/>
                    <a:pt x="20147" y="20279"/>
                    <a:pt x="21600" y="21585"/>
                  </a:cubicBezTo>
                  <a:cubicBezTo>
                    <a:pt x="17994" y="21587"/>
                    <a:pt x="14388" y="21588"/>
                    <a:pt x="10782" y="21589"/>
                  </a:cubicBezTo>
                  <a:cubicBezTo>
                    <a:pt x="7188" y="21591"/>
                    <a:pt x="3594" y="21592"/>
                    <a:pt x="0" y="21593"/>
                  </a:cubicBezTo>
                  <a:cubicBezTo>
                    <a:pt x="1456" y="20285"/>
                    <a:pt x="2740" y="18169"/>
                    <a:pt x="3731" y="15444"/>
                  </a:cubicBezTo>
                  <a:cubicBezTo>
                    <a:pt x="4457" y="13445"/>
                    <a:pt x="5011" y="11158"/>
                    <a:pt x="5362" y="8702"/>
                  </a:cubicBez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sp>
          <p:nvSpPr>
            <p:cNvPr id="9" name="Shape 615"/>
            <p:cNvSpPr/>
            <p:nvPr/>
          </p:nvSpPr>
          <p:spPr>
            <a:xfrm>
              <a:off x="2801635" y="1672412"/>
              <a:ext cx="4244570" cy="2482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3" extrusionOk="0">
                  <a:moveTo>
                    <a:pt x="5362" y="8702"/>
                  </a:moveTo>
                  <a:cubicBezTo>
                    <a:pt x="6154" y="3493"/>
                    <a:pt x="8339" y="-7"/>
                    <a:pt x="10794" y="0"/>
                  </a:cubicBezTo>
                  <a:cubicBezTo>
                    <a:pt x="13249" y="6"/>
                    <a:pt x="15430" y="3519"/>
                    <a:pt x="16217" y="8734"/>
                  </a:cubicBezTo>
                  <a:cubicBezTo>
                    <a:pt x="16576" y="11187"/>
                    <a:pt x="17136" y="13469"/>
                    <a:pt x="17869" y="15463"/>
                  </a:cubicBezTo>
                  <a:cubicBezTo>
                    <a:pt x="18864" y="18174"/>
                    <a:pt x="20147" y="20279"/>
                    <a:pt x="21600" y="21585"/>
                  </a:cubicBezTo>
                  <a:cubicBezTo>
                    <a:pt x="17994" y="21587"/>
                    <a:pt x="14388" y="21588"/>
                    <a:pt x="10782" y="21589"/>
                  </a:cubicBezTo>
                  <a:cubicBezTo>
                    <a:pt x="7188" y="21591"/>
                    <a:pt x="3594" y="21592"/>
                    <a:pt x="0" y="21593"/>
                  </a:cubicBezTo>
                  <a:cubicBezTo>
                    <a:pt x="1456" y="20285"/>
                    <a:pt x="2740" y="18169"/>
                    <a:pt x="3731" y="15444"/>
                  </a:cubicBezTo>
                  <a:cubicBezTo>
                    <a:pt x="4457" y="13445"/>
                    <a:pt x="5011" y="11158"/>
                    <a:pt x="5362" y="8702"/>
                  </a:cubicBez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sp>
          <p:nvSpPr>
            <p:cNvPr id="10" name="Shape 616"/>
            <p:cNvSpPr/>
            <p:nvPr/>
          </p:nvSpPr>
          <p:spPr>
            <a:xfrm>
              <a:off x="4923922" y="342936"/>
              <a:ext cx="4244570" cy="3811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3" extrusionOk="0">
                  <a:moveTo>
                    <a:pt x="5362" y="8702"/>
                  </a:moveTo>
                  <a:cubicBezTo>
                    <a:pt x="6154" y="3493"/>
                    <a:pt x="8339" y="-7"/>
                    <a:pt x="10794" y="0"/>
                  </a:cubicBezTo>
                  <a:cubicBezTo>
                    <a:pt x="13249" y="6"/>
                    <a:pt x="15430" y="3519"/>
                    <a:pt x="16217" y="8734"/>
                  </a:cubicBezTo>
                  <a:cubicBezTo>
                    <a:pt x="16576" y="11187"/>
                    <a:pt x="17136" y="13469"/>
                    <a:pt x="17869" y="15463"/>
                  </a:cubicBezTo>
                  <a:cubicBezTo>
                    <a:pt x="18864" y="18174"/>
                    <a:pt x="20147" y="20279"/>
                    <a:pt x="21600" y="21585"/>
                  </a:cubicBezTo>
                  <a:cubicBezTo>
                    <a:pt x="17994" y="21587"/>
                    <a:pt x="14388" y="21588"/>
                    <a:pt x="10782" y="21589"/>
                  </a:cubicBezTo>
                  <a:cubicBezTo>
                    <a:pt x="7188" y="21591"/>
                    <a:pt x="3594" y="21592"/>
                    <a:pt x="0" y="21593"/>
                  </a:cubicBezTo>
                  <a:cubicBezTo>
                    <a:pt x="1456" y="20285"/>
                    <a:pt x="2740" y="18169"/>
                    <a:pt x="3731" y="15444"/>
                  </a:cubicBezTo>
                  <a:cubicBezTo>
                    <a:pt x="4457" y="13445"/>
                    <a:pt x="5011" y="11158"/>
                    <a:pt x="5362" y="8702"/>
                  </a:cubicBezTo>
                  <a:close/>
                </a:path>
              </a:pathLst>
            </a:custGeom>
            <a:solidFill>
              <a:schemeClr val="accent4">
                <a:alpha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sp>
          <p:nvSpPr>
            <p:cNvPr id="11" name="Shape 617"/>
            <p:cNvSpPr/>
            <p:nvPr/>
          </p:nvSpPr>
          <p:spPr>
            <a:xfrm>
              <a:off x="7046207" y="1185737"/>
              <a:ext cx="4244570" cy="296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3" extrusionOk="0">
                  <a:moveTo>
                    <a:pt x="5362" y="8702"/>
                  </a:moveTo>
                  <a:cubicBezTo>
                    <a:pt x="6154" y="3493"/>
                    <a:pt x="8339" y="-7"/>
                    <a:pt x="10794" y="0"/>
                  </a:cubicBezTo>
                  <a:cubicBezTo>
                    <a:pt x="13249" y="6"/>
                    <a:pt x="15430" y="3519"/>
                    <a:pt x="16217" y="8734"/>
                  </a:cubicBezTo>
                  <a:cubicBezTo>
                    <a:pt x="16576" y="11187"/>
                    <a:pt x="17136" y="13469"/>
                    <a:pt x="17869" y="15463"/>
                  </a:cubicBezTo>
                  <a:cubicBezTo>
                    <a:pt x="18864" y="18174"/>
                    <a:pt x="20147" y="20279"/>
                    <a:pt x="21600" y="21585"/>
                  </a:cubicBezTo>
                  <a:cubicBezTo>
                    <a:pt x="17994" y="21587"/>
                    <a:pt x="14388" y="21588"/>
                    <a:pt x="10782" y="21589"/>
                  </a:cubicBezTo>
                  <a:cubicBezTo>
                    <a:pt x="7188" y="21591"/>
                    <a:pt x="3594" y="21592"/>
                    <a:pt x="0" y="21593"/>
                  </a:cubicBezTo>
                  <a:cubicBezTo>
                    <a:pt x="1456" y="20285"/>
                    <a:pt x="2740" y="18169"/>
                    <a:pt x="3731" y="15444"/>
                  </a:cubicBezTo>
                  <a:cubicBezTo>
                    <a:pt x="4457" y="13445"/>
                    <a:pt x="5011" y="11158"/>
                    <a:pt x="5362" y="8702"/>
                  </a:cubicBezTo>
                  <a:close/>
                </a:path>
              </a:pathLst>
            </a:custGeom>
            <a:solidFill>
              <a:schemeClr val="accent5">
                <a:alpha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sp>
          <p:nvSpPr>
            <p:cNvPr id="12" name="Shape 618"/>
            <p:cNvSpPr/>
            <p:nvPr/>
          </p:nvSpPr>
          <p:spPr>
            <a:xfrm>
              <a:off x="9168492" y="342936"/>
              <a:ext cx="4244570" cy="3811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3" extrusionOk="0">
                  <a:moveTo>
                    <a:pt x="5362" y="8702"/>
                  </a:moveTo>
                  <a:cubicBezTo>
                    <a:pt x="6154" y="3493"/>
                    <a:pt x="8339" y="-7"/>
                    <a:pt x="10794" y="0"/>
                  </a:cubicBezTo>
                  <a:cubicBezTo>
                    <a:pt x="13249" y="6"/>
                    <a:pt x="15430" y="3519"/>
                    <a:pt x="16217" y="8734"/>
                  </a:cubicBezTo>
                  <a:cubicBezTo>
                    <a:pt x="16576" y="11187"/>
                    <a:pt x="17136" y="13469"/>
                    <a:pt x="17869" y="15463"/>
                  </a:cubicBezTo>
                  <a:cubicBezTo>
                    <a:pt x="18864" y="18174"/>
                    <a:pt x="20147" y="20279"/>
                    <a:pt x="21600" y="21585"/>
                  </a:cubicBezTo>
                  <a:cubicBezTo>
                    <a:pt x="17994" y="21587"/>
                    <a:pt x="14388" y="21588"/>
                    <a:pt x="10782" y="21589"/>
                  </a:cubicBezTo>
                  <a:cubicBezTo>
                    <a:pt x="7188" y="21591"/>
                    <a:pt x="3594" y="21592"/>
                    <a:pt x="0" y="21593"/>
                  </a:cubicBezTo>
                  <a:cubicBezTo>
                    <a:pt x="1456" y="20285"/>
                    <a:pt x="2740" y="18169"/>
                    <a:pt x="3731" y="15444"/>
                  </a:cubicBezTo>
                  <a:cubicBezTo>
                    <a:pt x="4457" y="13445"/>
                    <a:pt x="5011" y="11158"/>
                    <a:pt x="5362" y="8702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sp>
          <p:nvSpPr>
            <p:cNvPr id="13" name="Shape 619"/>
            <p:cNvSpPr/>
            <p:nvPr/>
          </p:nvSpPr>
          <p:spPr>
            <a:xfrm>
              <a:off x="11290775" y="1927061"/>
              <a:ext cx="4244570" cy="222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3" extrusionOk="0">
                  <a:moveTo>
                    <a:pt x="5362" y="8702"/>
                  </a:moveTo>
                  <a:cubicBezTo>
                    <a:pt x="6154" y="3493"/>
                    <a:pt x="8339" y="-7"/>
                    <a:pt x="10794" y="0"/>
                  </a:cubicBezTo>
                  <a:cubicBezTo>
                    <a:pt x="13249" y="6"/>
                    <a:pt x="15430" y="3519"/>
                    <a:pt x="16217" y="8734"/>
                  </a:cubicBezTo>
                  <a:cubicBezTo>
                    <a:pt x="16576" y="11187"/>
                    <a:pt x="17136" y="13469"/>
                    <a:pt x="17869" y="15463"/>
                  </a:cubicBezTo>
                  <a:cubicBezTo>
                    <a:pt x="18864" y="18174"/>
                    <a:pt x="20147" y="20279"/>
                    <a:pt x="21600" y="21585"/>
                  </a:cubicBezTo>
                  <a:cubicBezTo>
                    <a:pt x="17994" y="21587"/>
                    <a:pt x="14388" y="21588"/>
                    <a:pt x="10782" y="21589"/>
                  </a:cubicBezTo>
                  <a:cubicBezTo>
                    <a:pt x="7188" y="21591"/>
                    <a:pt x="3594" y="21592"/>
                    <a:pt x="0" y="21593"/>
                  </a:cubicBezTo>
                  <a:cubicBezTo>
                    <a:pt x="1456" y="20285"/>
                    <a:pt x="2740" y="18169"/>
                    <a:pt x="3731" y="15444"/>
                  </a:cubicBezTo>
                  <a:cubicBezTo>
                    <a:pt x="4457" y="13445"/>
                    <a:pt x="5011" y="11158"/>
                    <a:pt x="5362" y="870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sp>
          <p:nvSpPr>
            <p:cNvPr id="14" name="Shape 620"/>
            <p:cNvSpPr/>
            <p:nvPr/>
          </p:nvSpPr>
          <p:spPr>
            <a:xfrm>
              <a:off x="13413060" y="470348"/>
              <a:ext cx="4244570" cy="3684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3" extrusionOk="0">
                  <a:moveTo>
                    <a:pt x="5362" y="8702"/>
                  </a:moveTo>
                  <a:cubicBezTo>
                    <a:pt x="6154" y="3493"/>
                    <a:pt x="8339" y="-7"/>
                    <a:pt x="10794" y="0"/>
                  </a:cubicBezTo>
                  <a:cubicBezTo>
                    <a:pt x="13249" y="6"/>
                    <a:pt x="15430" y="3519"/>
                    <a:pt x="16217" y="8734"/>
                  </a:cubicBezTo>
                  <a:cubicBezTo>
                    <a:pt x="16576" y="11187"/>
                    <a:pt x="17136" y="13469"/>
                    <a:pt x="17869" y="15463"/>
                  </a:cubicBezTo>
                  <a:cubicBezTo>
                    <a:pt x="18864" y="18174"/>
                    <a:pt x="20147" y="20279"/>
                    <a:pt x="21600" y="21585"/>
                  </a:cubicBezTo>
                  <a:cubicBezTo>
                    <a:pt x="17994" y="21587"/>
                    <a:pt x="14388" y="21588"/>
                    <a:pt x="10782" y="21589"/>
                  </a:cubicBezTo>
                  <a:cubicBezTo>
                    <a:pt x="7188" y="21591"/>
                    <a:pt x="3594" y="21592"/>
                    <a:pt x="0" y="21593"/>
                  </a:cubicBezTo>
                  <a:cubicBezTo>
                    <a:pt x="1456" y="20285"/>
                    <a:pt x="2740" y="18169"/>
                    <a:pt x="3731" y="15444"/>
                  </a:cubicBezTo>
                  <a:cubicBezTo>
                    <a:pt x="4457" y="13445"/>
                    <a:pt x="5011" y="11158"/>
                    <a:pt x="5362" y="8702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sp>
          <p:nvSpPr>
            <p:cNvPr id="15" name="Shape 621"/>
            <p:cNvSpPr/>
            <p:nvPr/>
          </p:nvSpPr>
          <p:spPr>
            <a:xfrm>
              <a:off x="15535344" y="1927061"/>
              <a:ext cx="4244570" cy="222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3" extrusionOk="0">
                  <a:moveTo>
                    <a:pt x="5362" y="8702"/>
                  </a:moveTo>
                  <a:cubicBezTo>
                    <a:pt x="6154" y="3493"/>
                    <a:pt x="8339" y="-7"/>
                    <a:pt x="10794" y="0"/>
                  </a:cubicBezTo>
                  <a:cubicBezTo>
                    <a:pt x="13249" y="6"/>
                    <a:pt x="15430" y="3519"/>
                    <a:pt x="16217" y="8734"/>
                  </a:cubicBezTo>
                  <a:cubicBezTo>
                    <a:pt x="16576" y="11187"/>
                    <a:pt x="17136" y="13469"/>
                    <a:pt x="17869" y="15463"/>
                  </a:cubicBezTo>
                  <a:cubicBezTo>
                    <a:pt x="18864" y="18174"/>
                    <a:pt x="20147" y="20279"/>
                    <a:pt x="21600" y="21585"/>
                  </a:cubicBezTo>
                  <a:cubicBezTo>
                    <a:pt x="17994" y="21587"/>
                    <a:pt x="14388" y="21588"/>
                    <a:pt x="10782" y="21589"/>
                  </a:cubicBezTo>
                  <a:cubicBezTo>
                    <a:pt x="7188" y="21591"/>
                    <a:pt x="3594" y="21592"/>
                    <a:pt x="0" y="21593"/>
                  </a:cubicBezTo>
                  <a:cubicBezTo>
                    <a:pt x="1456" y="20285"/>
                    <a:pt x="2740" y="18169"/>
                    <a:pt x="3731" y="15444"/>
                  </a:cubicBezTo>
                  <a:cubicBezTo>
                    <a:pt x="4457" y="13445"/>
                    <a:pt x="5011" y="11158"/>
                    <a:pt x="5362" y="8702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sp>
          <p:nvSpPr>
            <p:cNvPr id="16" name="Shape 624"/>
            <p:cNvSpPr/>
            <p:nvPr/>
          </p:nvSpPr>
          <p:spPr>
            <a:xfrm>
              <a:off x="-81109" y="515575"/>
              <a:ext cx="1520922" cy="8201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20000"/>
                </a:lnSpc>
                <a:defRPr sz="2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sz="1200">
                  <a:solidFill>
                    <a:schemeClr val="accent1"/>
                  </a:solidFill>
                  <a:latin typeface="Lato Light"/>
                  <a:cs typeface="Lato Light"/>
                </a:rPr>
                <a:t>57%</a:t>
              </a:r>
            </a:p>
          </p:txBody>
        </p:sp>
        <p:sp>
          <p:nvSpPr>
            <p:cNvPr id="17" name="Shape 625"/>
            <p:cNvSpPr/>
            <p:nvPr/>
          </p:nvSpPr>
          <p:spPr>
            <a:xfrm>
              <a:off x="14774883" y="-387745"/>
              <a:ext cx="1520924" cy="8201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20000"/>
                </a:lnSpc>
                <a:defRPr sz="2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sz="1200">
                  <a:solidFill>
                    <a:schemeClr val="accent1"/>
                  </a:solidFill>
                  <a:latin typeface="Lato Light"/>
                  <a:cs typeface="Lato Light"/>
                </a:rPr>
                <a:t>37%</a:t>
              </a:r>
            </a:p>
          </p:txBody>
        </p:sp>
        <p:sp>
          <p:nvSpPr>
            <p:cNvPr id="18" name="Shape 626"/>
            <p:cNvSpPr/>
            <p:nvPr/>
          </p:nvSpPr>
          <p:spPr>
            <a:xfrm>
              <a:off x="10530314" y="-390022"/>
              <a:ext cx="1520924" cy="8201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20000"/>
                </a:lnSpc>
                <a:defRPr sz="2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sz="1200">
                  <a:solidFill>
                    <a:schemeClr val="accent1"/>
                  </a:solidFill>
                  <a:latin typeface="Lato Light"/>
                  <a:cs typeface="Lato Light"/>
                </a:rPr>
                <a:t>46%</a:t>
              </a:r>
            </a:p>
          </p:txBody>
        </p:sp>
        <p:sp>
          <p:nvSpPr>
            <p:cNvPr id="19" name="Shape 627"/>
            <p:cNvSpPr/>
            <p:nvPr/>
          </p:nvSpPr>
          <p:spPr>
            <a:xfrm>
              <a:off x="6285745" y="-638535"/>
              <a:ext cx="1520924" cy="8201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20000"/>
                </a:lnSpc>
                <a:defRPr sz="2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sz="1200">
                  <a:solidFill>
                    <a:schemeClr val="accent1"/>
                  </a:solidFill>
                  <a:latin typeface="Lato Light"/>
                  <a:cs typeface="Lato Light"/>
                </a:rPr>
                <a:t>47%</a:t>
              </a:r>
            </a:p>
          </p:txBody>
        </p:sp>
        <p:sp>
          <p:nvSpPr>
            <p:cNvPr id="20" name="Shape 628"/>
            <p:cNvSpPr/>
            <p:nvPr/>
          </p:nvSpPr>
          <p:spPr>
            <a:xfrm>
              <a:off x="4163463" y="701468"/>
              <a:ext cx="1520924" cy="8201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20000"/>
                </a:lnSpc>
                <a:defRPr sz="2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sz="1200">
                  <a:solidFill>
                    <a:schemeClr val="accent1"/>
                  </a:solidFill>
                  <a:latin typeface="Lato Light"/>
                  <a:cs typeface="Lato Light"/>
                </a:rPr>
                <a:t>82%</a:t>
              </a:r>
            </a:p>
          </p:txBody>
        </p:sp>
        <p:sp>
          <p:nvSpPr>
            <p:cNvPr id="21" name="Shape 629"/>
            <p:cNvSpPr/>
            <p:nvPr/>
          </p:nvSpPr>
          <p:spPr>
            <a:xfrm>
              <a:off x="16897170" y="1022067"/>
              <a:ext cx="1520924" cy="8201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20000"/>
                </a:lnSpc>
                <a:defRPr sz="2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sz="1200">
                  <a:solidFill>
                    <a:schemeClr val="accent1"/>
                  </a:solidFill>
                  <a:latin typeface="Lato Light"/>
                  <a:cs typeface="Lato Light"/>
                </a:rPr>
                <a:t>77%</a:t>
              </a:r>
            </a:p>
          </p:txBody>
        </p:sp>
        <p:sp>
          <p:nvSpPr>
            <p:cNvPr id="22" name="Shape 631"/>
            <p:cNvSpPr/>
            <p:nvPr/>
          </p:nvSpPr>
          <p:spPr>
            <a:xfrm>
              <a:off x="12652601" y="836174"/>
              <a:ext cx="1520924" cy="8201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20000"/>
                </a:lnSpc>
                <a:defRPr sz="2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sz="1200">
                  <a:solidFill>
                    <a:schemeClr val="accent1"/>
                  </a:solidFill>
                  <a:latin typeface="Lato Light"/>
                  <a:cs typeface="Lato Light"/>
                </a:rPr>
                <a:t>71%</a:t>
              </a:r>
            </a:p>
          </p:txBody>
        </p:sp>
        <p:sp>
          <p:nvSpPr>
            <p:cNvPr id="23" name="Shape 632"/>
            <p:cNvSpPr/>
            <p:nvPr/>
          </p:nvSpPr>
          <p:spPr>
            <a:xfrm>
              <a:off x="8408029" y="251179"/>
              <a:ext cx="1520924" cy="8201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20000"/>
                </a:lnSpc>
                <a:defRPr sz="2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sz="1200">
                  <a:solidFill>
                    <a:schemeClr val="accent1"/>
                  </a:solidFill>
                  <a:latin typeface="Lato Light"/>
                  <a:cs typeface="Lato Light"/>
                </a:rPr>
                <a:t>61%</a:t>
              </a:r>
            </a:p>
          </p:txBody>
        </p:sp>
        <p:sp>
          <p:nvSpPr>
            <p:cNvPr id="24" name="Shape 633"/>
            <p:cNvSpPr/>
            <p:nvPr/>
          </p:nvSpPr>
          <p:spPr>
            <a:xfrm>
              <a:off x="2041176" y="35624"/>
              <a:ext cx="1520924" cy="8201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20000"/>
                </a:lnSpc>
                <a:defRPr sz="2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sz="1200">
                  <a:solidFill>
                    <a:schemeClr val="accent1"/>
                  </a:solidFill>
                  <a:latin typeface="Lato Light"/>
                  <a:cs typeface="Lato Light"/>
                </a:rPr>
                <a:t>75%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0688"/>
            <a:ext cx="9144000" cy="1368152"/>
          </a:xfrm>
          <a:prstGeom prst="rect">
            <a:avLst/>
          </a:prstGeom>
          <a:solidFill>
            <a:srgbClr val="8E0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solidFill>
                  <a:schemeClr val="bg1"/>
                </a:solidFill>
              </a:rPr>
              <a:t>Сервисы для работы</a:t>
            </a:r>
            <a:endParaRPr lang="ru-RU" sz="35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Картинки по запросу иконка кей коллектор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107" y="2788231"/>
            <a:ext cx="2488937" cy="121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иконка вордстат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382" y="2894166"/>
            <a:ext cx="2222262" cy="106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иконка pr-cy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9" t="25934" r="12221" b="26067"/>
          <a:stretch/>
        </p:blipFill>
        <p:spPr bwMode="auto">
          <a:xfrm>
            <a:off x="1835696" y="4509120"/>
            <a:ext cx="2218032" cy="73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иконка seolib  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73" b="36453"/>
          <a:stretch/>
        </p:blipFill>
        <p:spPr bwMode="auto">
          <a:xfrm>
            <a:off x="4946843" y="4634186"/>
            <a:ext cx="1908840" cy="60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340768"/>
            <a:ext cx="9144000" cy="1368152"/>
          </a:xfrm>
          <a:prstGeom prst="rect">
            <a:avLst/>
          </a:prstGeom>
          <a:solidFill>
            <a:srgbClr val="8E0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777" y="1453344"/>
            <a:ext cx="2664296" cy="1143000"/>
          </a:xfrm>
        </p:spPr>
        <p:txBody>
          <a:bodyPr>
            <a:normAutofit/>
          </a:bodyPr>
          <a:lstStyle/>
          <a:p>
            <a:pPr algn="l"/>
            <a:r>
              <a:rPr lang="ru-RU" sz="3500" b="1" dirty="0" err="1" smtClean="0">
                <a:solidFill>
                  <a:schemeClr val="bg1"/>
                </a:solidFill>
              </a:rPr>
              <a:t>Виджеты</a:t>
            </a:r>
            <a:endParaRPr lang="ru-RU" sz="35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0" t="49913" r="49601" b="5082"/>
          <a:stretch/>
        </p:blipFill>
        <p:spPr>
          <a:xfrm>
            <a:off x="1133872" y="3830339"/>
            <a:ext cx="2016224" cy="1944216"/>
          </a:xfrm>
          <a:prstGeom prst="rect">
            <a:avLst/>
          </a:prstGeom>
        </p:spPr>
      </p:pic>
      <p:pic>
        <p:nvPicPr>
          <p:cNvPr id="1026" name="Picture 2" descr="Картинки по запросу виджет чат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72816"/>
            <a:ext cx="4504846" cy="512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0688"/>
            <a:ext cx="9144000" cy="1460294"/>
          </a:xfrm>
          <a:prstGeom prst="rect">
            <a:avLst/>
          </a:prstGeom>
          <a:solidFill>
            <a:srgbClr val="8E0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4"/>
          <a:stretch/>
        </p:blipFill>
        <p:spPr>
          <a:xfrm>
            <a:off x="661988" y="-531440"/>
            <a:ext cx="7617544" cy="78974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869160"/>
            <a:ext cx="3495796" cy="15708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28741"/>
            <a:ext cx="3322712" cy="1143000"/>
          </a:xfrm>
        </p:spPr>
        <p:txBody>
          <a:bodyPr>
            <a:normAutofit/>
          </a:bodyPr>
          <a:lstStyle/>
          <a:p>
            <a:pPr algn="l"/>
            <a:r>
              <a:rPr lang="ru-RU" sz="3500" b="1" dirty="0" err="1" smtClean="0">
                <a:solidFill>
                  <a:schemeClr val="bg1"/>
                </a:solidFill>
              </a:rPr>
              <a:t>Юзабилити</a:t>
            </a:r>
            <a:endParaRPr lang="ru-RU" sz="3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6672"/>
            <a:ext cx="9144000" cy="1460294"/>
          </a:xfrm>
          <a:prstGeom prst="rect">
            <a:avLst/>
          </a:prstGeom>
          <a:solidFill>
            <a:srgbClr val="8E0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43331"/>
            <a:ext cx="8229600" cy="926976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CRM </a:t>
            </a:r>
            <a:r>
              <a:rPr lang="ru-RU" b="1" dirty="0" smtClean="0">
                <a:solidFill>
                  <a:schemeClr val="bg1"/>
                </a:solidFill>
              </a:rPr>
              <a:t>система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Картинки по запросу битрикс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72" y="2492896"/>
            <a:ext cx="7866628" cy="270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39509"/>
            <a:ext cx="9144000" cy="1460294"/>
          </a:xfrm>
          <a:prstGeom prst="rect">
            <a:avLst/>
          </a:prstGeom>
          <a:solidFill>
            <a:srgbClr val="8E0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2432" y="598156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Исполнение законодательных требований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857" y="3019351"/>
            <a:ext cx="3577447" cy="524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832" y="2856664"/>
            <a:ext cx="2613165" cy="8494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11" b="30729"/>
          <a:stretch/>
        </p:blipFill>
        <p:spPr>
          <a:xfrm>
            <a:off x="1043608" y="4639488"/>
            <a:ext cx="3925947" cy="9497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4" t="12186" r="9353" b="14696"/>
          <a:stretch/>
        </p:blipFill>
        <p:spPr>
          <a:xfrm>
            <a:off x="5508104" y="4365104"/>
            <a:ext cx="2448272" cy="129614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33600"/>
            <a:ext cx="9144000" cy="985838"/>
          </a:xfrm>
          <a:prstGeom prst="rect">
            <a:avLst/>
          </a:prstGeom>
          <a:solidFill>
            <a:srgbClr val="AA0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734570" y="2208549"/>
            <a:ext cx="55748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ru-RU" sz="4400" b="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Спасибо </a:t>
            </a:r>
            <a:r>
              <a:rPr lang="ru-RU" sz="44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за внимание!</a:t>
            </a:r>
            <a:r>
              <a:rPr lang="en-US" sz="44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 </a:t>
            </a:r>
            <a:endParaRPr lang="ru-RU" sz="4400" b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784558" y="3680787"/>
            <a:ext cx="55748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ВЛАДИМИР ЯЗОВСКИХ</a:t>
            </a:r>
            <a:endParaRPr lang="ru-RU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 eaLnBrk="1" hangingPunct="1"/>
            <a:r>
              <a:rPr lang="ru-RU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Менеджер по развитию </a:t>
            </a:r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INTEC</a:t>
            </a:r>
            <a:endParaRPr lang="ru-RU" sz="24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1797696" y="5197364"/>
            <a:ext cx="55748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777</a:t>
            </a:r>
            <a:r>
              <a:rPr lang="ru-RU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-</a:t>
            </a:r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80</a:t>
            </a:r>
            <a:r>
              <a:rPr lang="ru-RU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-</a:t>
            </a:r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70</a:t>
            </a:r>
            <a:r>
              <a:rPr lang="ru-RU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;</a:t>
            </a:r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+7 (</a:t>
            </a:r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951</a:t>
            </a:r>
            <a:r>
              <a:rPr lang="ru-RU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) </a:t>
            </a:r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465</a:t>
            </a:r>
            <a:r>
              <a:rPr lang="ru-RU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-</a:t>
            </a:r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54</a:t>
            </a:r>
            <a:r>
              <a:rPr lang="ru-RU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-</a:t>
            </a:r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51 </a:t>
            </a:r>
            <a:endParaRPr lang="ru-RU" sz="24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 eaLnBrk="1" hangingPunct="1"/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yv@intecweb.ru</a:t>
            </a:r>
            <a:endParaRPr lang="en-US" sz="24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281" y="715738"/>
            <a:ext cx="2777435" cy="69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87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6232" y="332656"/>
            <a:ext cx="6934200" cy="10303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latin typeface="Calibri"/>
              </a:rPr>
              <a:t>Рынок </a:t>
            </a:r>
            <a:r>
              <a:rPr lang="en-US" sz="3200" b="1" dirty="0" smtClean="0">
                <a:latin typeface="Calibri"/>
              </a:rPr>
              <a:t>e-commerce</a:t>
            </a:r>
            <a:r>
              <a:rPr lang="ru-RU" sz="3200" b="1" dirty="0" smtClean="0">
                <a:latin typeface="Calibri"/>
              </a:rPr>
              <a:t> в 2016 году: </a:t>
            </a:r>
          </a:p>
          <a:p>
            <a:pPr algn="l"/>
            <a:r>
              <a:rPr lang="ru-RU" sz="3200" b="1" dirty="0" smtClean="0">
                <a:latin typeface="Calibri"/>
              </a:rPr>
              <a:t>внутрироссийские онлайн-продажи*</a:t>
            </a:r>
            <a:endParaRPr lang="ru-RU" sz="3200" b="1" dirty="0"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837" y="2204864"/>
            <a:ext cx="347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alibri" panose="020F0502020204030204" pitchFamily="34" charset="0"/>
              </a:rPr>
              <a:t>190 млн. </a:t>
            </a:r>
            <a:r>
              <a:rPr lang="ru-RU" sz="2800" b="0" dirty="0" smtClean="0">
                <a:latin typeface="Calibri" panose="020F0502020204030204" pitchFamily="34" charset="0"/>
              </a:rPr>
              <a:t>заказов</a:t>
            </a:r>
            <a:endParaRPr lang="ru-RU" sz="2800" b="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2960" y="2800465"/>
            <a:ext cx="4196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</a:rPr>
              <a:t>≈ 4050 руб. </a:t>
            </a:r>
            <a:r>
              <a:rPr lang="ru-RU" sz="2800" b="0" dirty="0" smtClean="0">
                <a:latin typeface="Calibri" panose="020F0502020204030204" pitchFamily="34" charset="0"/>
              </a:rPr>
              <a:t>средний чек</a:t>
            </a:r>
            <a:endParaRPr lang="ru-RU" sz="2800" b="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5554" y="3396737"/>
            <a:ext cx="3279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</a:rPr>
              <a:t>800  млрд. рублей</a:t>
            </a:r>
            <a:endParaRPr lang="ru-RU" sz="2800" b="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4840" y="4534091"/>
            <a:ext cx="7699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0" dirty="0" smtClean="0">
                <a:latin typeface="Calibri" panose="020F0502020204030204" pitchFamily="34" charset="0"/>
              </a:rPr>
              <a:t>Рост в рублях к 2015 г. </a:t>
            </a:r>
            <a:r>
              <a:rPr lang="ru-RU" sz="2800" dirty="0" smtClean="0">
                <a:latin typeface="Calibri" panose="020F0502020204030204" pitchFamily="34" charset="0"/>
              </a:rPr>
              <a:t>+24% (+150 млрд. рублей)</a:t>
            </a:r>
            <a:endParaRPr lang="ru-RU" sz="2800" b="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0911" y="2482934"/>
            <a:ext cx="422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×</a:t>
            </a:r>
            <a:endParaRPr lang="ru-RU" sz="32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2535790" y="3344717"/>
            <a:ext cx="4543688" cy="0"/>
          </a:xfrm>
          <a:prstGeom prst="lin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83568" y="5951021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0" i="1" dirty="0" smtClean="0">
                <a:latin typeface="Calibri" panose="020F0502020204030204" pitchFamily="34" charset="0"/>
              </a:rPr>
              <a:t>*</a:t>
            </a:r>
            <a:r>
              <a:rPr lang="en-US" sz="1800" b="0" i="1" dirty="0" err="1" smtClean="0">
                <a:latin typeface="Calibri" panose="020F0502020204030204" pitchFamily="34" charset="0"/>
              </a:rPr>
              <a:t>eCommerce</a:t>
            </a:r>
            <a:r>
              <a:rPr lang="en-US" sz="1800" b="0" i="1" dirty="0" smtClean="0">
                <a:latin typeface="Calibri" panose="020F0502020204030204" pitchFamily="34" charset="0"/>
              </a:rPr>
              <a:t> </a:t>
            </a:r>
            <a:r>
              <a:rPr lang="ru-RU" sz="1800" b="0" i="1" dirty="0" smtClean="0">
                <a:latin typeface="Calibri" panose="020F0502020204030204" pitchFamily="34" charset="0"/>
              </a:rPr>
              <a:t>в России</a:t>
            </a:r>
            <a:r>
              <a:rPr lang="en-US" sz="1800" b="0" i="1" dirty="0" smtClean="0">
                <a:latin typeface="Calibri" panose="020F0502020204030204" pitchFamily="34" charset="0"/>
              </a:rPr>
              <a:t> 2016:</a:t>
            </a:r>
            <a:r>
              <a:rPr lang="ru-RU" sz="1800" b="0" i="1" dirty="0" smtClean="0">
                <a:latin typeface="Calibri" panose="020F0502020204030204" pitchFamily="34" charset="0"/>
              </a:rPr>
              <a:t> </a:t>
            </a:r>
          </a:p>
          <a:p>
            <a:r>
              <a:rPr lang="ru-RU" sz="1800" b="0" i="1" dirty="0" smtClean="0">
                <a:latin typeface="Calibri" panose="020F0502020204030204" pitchFamily="34" charset="0"/>
              </a:rPr>
              <a:t>Итоги года</a:t>
            </a:r>
            <a:r>
              <a:rPr lang="en-US" sz="1800" b="0" i="1" dirty="0" smtClean="0">
                <a:latin typeface="Calibri" panose="020F0502020204030204" pitchFamily="34" charset="0"/>
              </a:rPr>
              <a:t>/ </a:t>
            </a:r>
            <a:r>
              <a:rPr lang="en-US" sz="1800" b="0" i="1" dirty="0">
                <a:latin typeface="Calibri" panose="020F0502020204030204" pitchFamily="34" charset="0"/>
              </a:rPr>
              <a:t>Data </a:t>
            </a:r>
            <a:r>
              <a:rPr lang="en-US" sz="1800" b="0" i="1" dirty="0" smtClean="0">
                <a:latin typeface="Calibri" panose="020F0502020204030204" pitchFamily="34" charset="0"/>
              </a:rPr>
              <a:t>Insight</a:t>
            </a:r>
            <a:r>
              <a:rPr lang="ru-RU" sz="1800" b="0" i="1" dirty="0" smtClean="0">
                <a:latin typeface="Calibri" panose="020F0502020204030204" pitchFamily="34" charset="0"/>
              </a:rPr>
              <a:t> </a:t>
            </a:r>
            <a:endParaRPr lang="en-US" sz="1800" b="0" i="1" dirty="0">
              <a:latin typeface="Calibri" panose="020F0502020204030204" pitchFamily="34" charset="0"/>
            </a:endParaRPr>
          </a:p>
        </p:txBody>
      </p:sp>
      <p:pic>
        <p:nvPicPr>
          <p:cNvPr id="12" name="Picture 2" descr="C:\Users\filippov\Desktop\Untitled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75099"/>
            <a:ext cx="1676400" cy="3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705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 bwMode="auto">
          <a:xfrm>
            <a:off x="606459" y="5235715"/>
            <a:ext cx="7927941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611560" y="4428401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alibri" panose="020F0502020204030204" pitchFamily="34" charset="0"/>
              </a:rPr>
              <a:t>235</a:t>
            </a:r>
            <a:endParaRPr lang="ru-RU" sz="32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7987" y="3861048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alibri" panose="020F0502020204030204" pitchFamily="34" charset="0"/>
              </a:rPr>
              <a:t>315</a:t>
            </a:r>
            <a:endParaRPr lang="ru-RU" sz="32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3284984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alibri" panose="020F0502020204030204" pitchFamily="34" charset="0"/>
              </a:rPr>
              <a:t>415</a:t>
            </a:r>
            <a:endParaRPr lang="ru-RU" sz="32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8307" y="2772217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alibri" panose="020F0502020204030204" pitchFamily="34" charset="0"/>
              </a:rPr>
              <a:t>560</a:t>
            </a:r>
            <a:endParaRPr lang="ru-RU" sz="32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2276872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alibri" panose="020F0502020204030204" pitchFamily="34" charset="0"/>
              </a:rPr>
              <a:t>650</a:t>
            </a:r>
            <a:endParaRPr lang="ru-RU" sz="3200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536603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0" i="1" dirty="0" smtClean="0">
                <a:latin typeface="Calibri" panose="020F0502020204030204" pitchFamily="34" charset="0"/>
              </a:rPr>
              <a:t>2011</a:t>
            </a:r>
            <a:endParaRPr lang="ru-RU" sz="2000" b="0" i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536603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0" i="1" dirty="0" smtClean="0">
                <a:latin typeface="Calibri" panose="020F0502020204030204" pitchFamily="34" charset="0"/>
              </a:rPr>
              <a:t>2012</a:t>
            </a:r>
            <a:endParaRPr lang="ru-RU" sz="2000" b="0" i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888" y="536603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0" i="1" dirty="0" smtClean="0">
                <a:latin typeface="Calibri" panose="020F0502020204030204" pitchFamily="34" charset="0"/>
              </a:rPr>
              <a:t>2013</a:t>
            </a:r>
            <a:endParaRPr lang="ru-RU" sz="2000" b="0" i="1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4048" y="538874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0" i="1" dirty="0" smtClean="0">
                <a:latin typeface="Calibri" panose="020F0502020204030204" pitchFamily="34" charset="0"/>
              </a:rPr>
              <a:t>2014</a:t>
            </a:r>
            <a:endParaRPr lang="ru-RU" sz="2000" b="0" i="1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216" y="5372461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0" i="1" dirty="0" smtClean="0">
                <a:latin typeface="Calibri" panose="020F0502020204030204" pitchFamily="34" charset="0"/>
              </a:rPr>
              <a:t>2015</a:t>
            </a:r>
            <a:endParaRPr lang="ru-RU" sz="2000" b="0" i="1" dirty="0">
              <a:latin typeface="Calibri" panose="020F0502020204030204" pitchFamily="34" charset="0"/>
            </a:endParaRPr>
          </a:p>
        </p:txBody>
      </p:sp>
      <p:pic>
        <p:nvPicPr>
          <p:cNvPr id="15" name="Picture 2" descr="C:\Users\filippov\Desktop\Untitled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75099"/>
            <a:ext cx="1676400" cy="3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884368" y="538874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0" i="1" dirty="0" smtClean="0">
                <a:latin typeface="Calibri" panose="020F0502020204030204" pitchFamily="34" charset="0"/>
              </a:rPr>
              <a:t>2016</a:t>
            </a:r>
            <a:endParaRPr lang="ru-RU" sz="2000" b="0" i="1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1687173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alibri" panose="020F0502020204030204" pitchFamily="34" charset="0"/>
              </a:rPr>
              <a:t>800</a:t>
            </a:r>
            <a:endParaRPr lang="ru-RU" sz="3200" dirty="0"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560" y="602128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0" i="1" dirty="0" smtClean="0">
                <a:latin typeface="Calibri" panose="020F0502020204030204" pitchFamily="34" charset="0"/>
              </a:rPr>
              <a:t>*</a:t>
            </a:r>
            <a:r>
              <a:rPr lang="en-US" sz="1800" b="0" i="1" dirty="0" err="1" smtClean="0">
                <a:latin typeface="Calibri" panose="020F0502020204030204" pitchFamily="34" charset="0"/>
              </a:rPr>
              <a:t>eCommerce</a:t>
            </a:r>
            <a:r>
              <a:rPr lang="en-US" sz="1800" b="0" i="1" dirty="0" smtClean="0">
                <a:latin typeface="Calibri" panose="020F0502020204030204" pitchFamily="34" charset="0"/>
              </a:rPr>
              <a:t> </a:t>
            </a:r>
            <a:r>
              <a:rPr lang="ru-RU" sz="1800" b="0" i="1" dirty="0" smtClean="0">
                <a:latin typeface="Calibri" panose="020F0502020204030204" pitchFamily="34" charset="0"/>
              </a:rPr>
              <a:t>в России</a:t>
            </a:r>
            <a:r>
              <a:rPr lang="en-US" sz="1800" b="0" i="1" dirty="0" smtClean="0">
                <a:latin typeface="Calibri" panose="020F0502020204030204" pitchFamily="34" charset="0"/>
              </a:rPr>
              <a:t> 2016:</a:t>
            </a:r>
            <a:r>
              <a:rPr lang="ru-RU" sz="1800" b="0" i="1" dirty="0" smtClean="0">
                <a:latin typeface="Calibri" panose="020F0502020204030204" pitchFamily="34" charset="0"/>
              </a:rPr>
              <a:t> </a:t>
            </a:r>
          </a:p>
          <a:p>
            <a:r>
              <a:rPr lang="ru-RU" sz="1800" b="0" i="1" dirty="0" smtClean="0">
                <a:latin typeface="Calibri" panose="020F0502020204030204" pitchFamily="34" charset="0"/>
              </a:rPr>
              <a:t>Итоги года</a:t>
            </a:r>
            <a:r>
              <a:rPr lang="en-US" sz="1800" b="0" i="1" dirty="0" smtClean="0">
                <a:latin typeface="Calibri" panose="020F0502020204030204" pitchFamily="34" charset="0"/>
              </a:rPr>
              <a:t>/ </a:t>
            </a:r>
            <a:r>
              <a:rPr lang="en-US" sz="1800" b="0" i="1" dirty="0">
                <a:latin typeface="Calibri" panose="020F0502020204030204" pitchFamily="34" charset="0"/>
              </a:rPr>
              <a:t>Data </a:t>
            </a:r>
            <a:r>
              <a:rPr lang="en-US" sz="1800" b="0" i="1" dirty="0" smtClean="0">
                <a:latin typeface="Calibri" panose="020F0502020204030204" pitchFamily="34" charset="0"/>
              </a:rPr>
              <a:t>Insight</a:t>
            </a:r>
            <a:r>
              <a:rPr lang="ru-RU" sz="1800" b="0" i="1" dirty="0" smtClean="0">
                <a:latin typeface="Calibri" panose="020F0502020204030204" pitchFamily="34" charset="0"/>
              </a:rPr>
              <a:t> </a:t>
            </a:r>
            <a:endParaRPr lang="en-US" sz="1800" b="0" i="1" dirty="0">
              <a:latin typeface="Calibri" panose="020F0502020204030204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115616" y="526463"/>
            <a:ext cx="7272809" cy="10303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latin typeface="Calibri"/>
              </a:rPr>
              <a:t>Онлайн-продажи удвоились за 3 года: </a:t>
            </a:r>
          </a:p>
          <a:p>
            <a:pPr algn="l"/>
            <a:r>
              <a:rPr lang="ru-RU" sz="2800" b="1" dirty="0" smtClean="0">
                <a:latin typeface="Calibri"/>
              </a:rPr>
              <a:t>Объем рынка </a:t>
            </a:r>
            <a:r>
              <a:rPr lang="en-US" sz="2800" b="1" dirty="0" smtClean="0">
                <a:latin typeface="Calibri"/>
              </a:rPr>
              <a:t>e-commerce</a:t>
            </a:r>
            <a:r>
              <a:rPr lang="ru-RU" sz="2800" b="1" dirty="0" smtClean="0">
                <a:latin typeface="Calibri"/>
              </a:rPr>
              <a:t> в России, млрд. руб.</a:t>
            </a:r>
            <a:r>
              <a:rPr lang="en-US" sz="2800" b="1" dirty="0" smtClean="0">
                <a:latin typeface="Calibri"/>
              </a:rPr>
              <a:t>*</a:t>
            </a:r>
            <a:endParaRPr lang="ru-RU" sz="2800" b="1" dirty="0">
              <a:latin typeface="Calibri"/>
            </a:endParaRPr>
          </a:p>
        </p:txBody>
      </p:sp>
      <p:cxnSp>
        <p:nvCxnSpPr>
          <p:cNvPr id="20" name="Прямая со стрелкой 19"/>
          <p:cNvCxnSpPr/>
          <p:nvPr/>
        </p:nvCxnSpPr>
        <p:spPr bwMode="auto">
          <a:xfrm flipV="1">
            <a:off x="954741" y="1113635"/>
            <a:ext cx="7433683" cy="3208098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25741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79513" y="492108"/>
            <a:ext cx="6363794" cy="5529179"/>
            <a:chOff x="323849" y="878969"/>
            <a:chExt cx="6435482" cy="5718383"/>
          </a:xfrm>
        </p:grpSpPr>
        <p:pic>
          <p:nvPicPr>
            <p:cNvPr id="5" name="Picture 2" descr="C:\Users\fedotov\Pictures\ecommerceru201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49" y="878969"/>
              <a:ext cx="6435481" cy="5718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C:\Users\fedotov\Pictures\scal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49" y="6067926"/>
              <a:ext cx="6435482" cy="340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C:\Users\filippov\Desktop\Untitled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976" y="5859074"/>
            <a:ext cx="1676400" cy="3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4115" y="601879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1" dirty="0" smtClean="0">
                <a:latin typeface="Calibri" panose="020F0502020204030204" pitchFamily="34" charset="0"/>
              </a:rPr>
              <a:t>*По данным </a:t>
            </a:r>
            <a:r>
              <a:rPr lang="ru-RU" sz="1600" b="0" i="1" dirty="0" err="1" smtClean="0">
                <a:latin typeface="Calibri" panose="020F0502020204030204" pitchFamily="34" charset="0"/>
              </a:rPr>
              <a:t>Яндекс.Маркета</a:t>
            </a:r>
            <a:r>
              <a:rPr lang="ru-RU" sz="1600" b="0" i="1" dirty="0" smtClean="0">
                <a:latin typeface="Calibri" panose="020F0502020204030204" pitchFamily="34" charset="0"/>
              </a:rPr>
              <a:t> </a:t>
            </a:r>
          </a:p>
          <a:p>
            <a:r>
              <a:rPr lang="ru-RU" sz="1600" b="0" i="1" dirty="0" smtClean="0">
                <a:latin typeface="Calibri" panose="020F0502020204030204" pitchFamily="34" charset="0"/>
              </a:rPr>
              <a:t>и компании </a:t>
            </a:r>
            <a:r>
              <a:rPr lang="en-US" sz="1600" b="0" i="1" dirty="0" smtClean="0">
                <a:latin typeface="Calibri" panose="020F0502020204030204" pitchFamily="34" charset="0"/>
              </a:rPr>
              <a:t>GFK RUS</a:t>
            </a:r>
            <a:r>
              <a:rPr lang="ru-RU" sz="1600" b="0" i="1" dirty="0" smtClean="0">
                <a:latin typeface="Calibri" panose="020F0502020204030204" pitchFamily="34" charset="0"/>
              </a:rPr>
              <a:t>, </a:t>
            </a:r>
            <a:r>
              <a:rPr lang="en-US" sz="1600" b="0" i="1" dirty="0" smtClean="0">
                <a:latin typeface="Calibri" panose="020F0502020204030204" pitchFamily="34" charset="0"/>
              </a:rPr>
              <a:t> </a:t>
            </a:r>
            <a:r>
              <a:rPr lang="ru-RU" sz="1600" b="0" i="1" dirty="0" smtClean="0">
                <a:latin typeface="Calibri" panose="020F0502020204030204" pitchFamily="34" charset="0"/>
              </a:rPr>
              <a:t>декабрь 2016</a:t>
            </a:r>
            <a:endParaRPr lang="ru-RU" sz="1600" b="0" i="1" dirty="0">
              <a:latin typeface="Calibri" panose="020F050202020403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6512" y="44624"/>
            <a:ext cx="878497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Calibri"/>
              </a:rPr>
              <a:t>Что по отраслям?*</a:t>
            </a:r>
            <a:endParaRPr lang="ru-RU" sz="3200" dirty="0"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70104" y="2608145"/>
            <a:ext cx="3057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>
                <a:latin typeface="Calibri" panose="020F0502020204030204" pitchFamily="34" charset="0"/>
              </a:rPr>
              <a:t>Доля </a:t>
            </a:r>
            <a:r>
              <a:rPr lang="ru-RU" sz="2000" b="0" dirty="0" smtClean="0">
                <a:latin typeface="Calibri" panose="020F0502020204030204" pitchFamily="34" charset="0"/>
              </a:rPr>
              <a:t>от всех интернет-покупателей в </a:t>
            </a:r>
            <a:r>
              <a:rPr lang="ru-RU" sz="2000" b="0" dirty="0">
                <a:latin typeface="Calibri" panose="020F0502020204030204" pitchFamily="34" charset="0"/>
              </a:rPr>
              <a:t>российских интернет </a:t>
            </a:r>
            <a:r>
              <a:rPr lang="ru-RU" sz="2000" b="0" dirty="0" smtClean="0">
                <a:latin typeface="Calibri" panose="020F0502020204030204" pitchFamily="34" charset="0"/>
              </a:rPr>
              <a:t>магазинах, %</a:t>
            </a:r>
            <a:endParaRPr lang="ru-RU" sz="20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200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86018" y="116632"/>
            <a:ext cx="6934200" cy="10303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Calibri"/>
              </a:rPr>
              <a:t>2016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7087" y="1286846"/>
            <a:ext cx="806736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Calibri" panose="020F0502020204030204" pitchFamily="34" charset="0"/>
              </a:rPr>
              <a:t>14</a:t>
            </a:r>
            <a:r>
              <a:rPr lang="ru-RU" sz="4400" dirty="0" smtClean="0">
                <a:latin typeface="Calibri" panose="020F0502020204030204" pitchFamily="34" charset="0"/>
              </a:rPr>
              <a:t>%</a:t>
            </a:r>
            <a:endParaRPr lang="ru-RU" sz="4400" dirty="0">
              <a:latin typeface="Calibri" panose="020F0502020204030204" pitchFamily="34" charset="0"/>
            </a:endParaRPr>
          </a:p>
          <a:p>
            <a:pPr algn="ctr"/>
            <a:r>
              <a:rPr lang="ru-RU" sz="3200" b="0" dirty="0" smtClean="0">
                <a:latin typeface="Calibri" panose="020F0502020204030204" pitchFamily="34" charset="0"/>
              </a:rPr>
              <a:t>рост </a:t>
            </a:r>
            <a:r>
              <a:rPr lang="ru-RU" sz="3200" b="0" dirty="0">
                <a:latin typeface="Calibri" panose="020F0502020204030204" pitchFamily="34" charset="0"/>
              </a:rPr>
              <a:t>среднесуточного количества интернет-заказов у крупных российских интернет-магазинов </a:t>
            </a:r>
            <a:r>
              <a:rPr lang="ru-RU" sz="3200" b="0" dirty="0" smtClean="0">
                <a:latin typeface="Calibri" panose="020F0502020204030204" pitchFamily="34" charset="0"/>
              </a:rPr>
              <a:t>в </a:t>
            </a:r>
            <a:r>
              <a:rPr lang="ru-RU" sz="3200" b="0" dirty="0">
                <a:latin typeface="Calibri" panose="020F0502020204030204" pitchFamily="34" charset="0"/>
              </a:rPr>
              <a:t>феврале 2016 г</a:t>
            </a:r>
            <a:r>
              <a:rPr lang="ru-RU" sz="3200" b="0" dirty="0" smtClean="0">
                <a:latin typeface="Calibri" panose="020F0502020204030204" pitchFamily="34" charset="0"/>
              </a:rPr>
              <a:t>. по сравнению с февралем в 2015 г.</a:t>
            </a:r>
          </a:p>
          <a:p>
            <a:pPr algn="ctr"/>
            <a:endParaRPr lang="ru-RU" sz="3200" b="0" dirty="0">
              <a:latin typeface="Calibri" panose="020F0502020204030204" pitchFamily="34" charset="0"/>
            </a:endParaRPr>
          </a:p>
          <a:p>
            <a:pPr algn="ctr"/>
            <a:r>
              <a:rPr lang="ru-RU" sz="4400" dirty="0" smtClean="0">
                <a:latin typeface="Calibri" panose="020F0502020204030204" pitchFamily="34" charset="0"/>
              </a:rPr>
              <a:t>30%</a:t>
            </a:r>
          </a:p>
          <a:p>
            <a:pPr algn="ctr"/>
            <a:r>
              <a:rPr lang="ru-RU" sz="3200" b="0" dirty="0" smtClean="0">
                <a:latin typeface="Calibri" panose="020F0502020204030204" pitchFamily="34" charset="0"/>
              </a:rPr>
              <a:t>январь 2015 - январь 2016 г.</a:t>
            </a:r>
            <a:endParaRPr lang="ru-RU" sz="32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6300028"/>
            <a:ext cx="1490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800" b="0" i="1" dirty="0" smtClean="0">
                <a:latin typeface="Calibri" panose="020F0502020204030204" pitchFamily="34" charset="0"/>
              </a:rPr>
              <a:t>*</a:t>
            </a:r>
            <a:r>
              <a:rPr lang="en-US" sz="1800" b="0" i="1" dirty="0" smtClean="0">
                <a:latin typeface="Calibri" panose="020F0502020204030204" pitchFamily="34" charset="0"/>
              </a:rPr>
              <a:t>Data Insight</a:t>
            </a:r>
            <a:r>
              <a:rPr lang="ru-RU" sz="1800" b="0" i="1" dirty="0" smtClean="0">
                <a:latin typeface="Calibri" panose="020F0502020204030204" pitchFamily="34" charset="0"/>
              </a:rPr>
              <a:t> </a:t>
            </a:r>
            <a:endParaRPr lang="en-US" sz="1800" b="0" i="1" dirty="0">
              <a:latin typeface="Calibri" panose="020F0502020204030204" pitchFamily="34" charset="0"/>
            </a:endParaRPr>
          </a:p>
        </p:txBody>
      </p:sp>
      <p:pic>
        <p:nvPicPr>
          <p:cNvPr id="7" name="Picture 2" descr="C:\Users\filippov\Desktop\Untitled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75099"/>
            <a:ext cx="1676400" cy="3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633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6672"/>
            <a:ext cx="9144000" cy="936104"/>
          </a:xfrm>
          <a:prstGeom prst="rect">
            <a:avLst/>
          </a:prstGeom>
          <a:solidFill>
            <a:srgbClr val="8E0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67544"/>
            <a:ext cx="3803013" cy="63894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Немного фактов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71782" y="4437113"/>
            <a:ext cx="2435224" cy="1200133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smtClean="0"/>
              <a:t>45% компаний неэффективно используют рекламный бюджет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28524" y="4458341"/>
            <a:ext cx="2616011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/>
              <a:t>80% предпринимателей используют не более 2 инструментов интернет маркетинга (добавить иконку)</a:t>
            </a:r>
            <a:endParaRPr lang="ru-RU" sz="16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479827" y="4437112"/>
            <a:ext cx="2184184" cy="1200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/>
              <a:t>93% клиентов не анализируют рекламную кампанию</a:t>
            </a:r>
            <a:endParaRPr lang="ru-RU" sz="1600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1187624" y="2848029"/>
            <a:ext cx="922669" cy="464912"/>
          </a:xfrm>
          <a:prstGeom prst="rect">
            <a:avLst/>
          </a:prstGeom>
        </p:spPr>
        <p:txBody>
          <a:bodyPr lIns="91440" tIns="45720" rIns="91440" bIns="45720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  <a:t>80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  <a:t>%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9" name="Oval 33"/>
          <p:cNvSpPr>
            <a:spLocks noChangeAspect="1"/>
          </p:cNvSpPr>
          <p:nvPr/>
        </p:nvSpPr>
        <p:spPr>
          <a:xfrm>
            <a:off x="934445" y="2348880"/>
            <a:ext cx="1439998" cy="1439998"/>
          </a:xfrm>
          <a:prstGeom prst="ellipse">
            <a:avLst/>
          </a:prstGeom>
          <a:ln w="381000" cap="rnd" cmpd="sng">
            <a:solidFill>
              <a:schemeClr val="bg1">
                <a:lumMod val="75000"/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Arc 34"/>
          <p:cNvSpPr>
            <a:spLocks noChangeAspect="1"/>
          </p:cNvSpPr>
          <p:nvPr/>
        </p:nvSpPr>
        <p:spPr>
          <a:xfrm>
            <a:off x="934445" y="2348880"/>
            <a:ext cx="1439998" cy="1439998"/>
          </a:xfrm>
          <a:prstGeom prst="arc">
            <a:avLst>
              <a:gd name="adj1" fmla="val 16200000"/>
              <a:gd name="adj2" fmla="val 4770736"/>
            </a:avLst>
          </a:prstGeom>
          <a:ln w="381000" cap="rnd" cmpd="sng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4139952" y="2848029"/>
            <a:ext cx="922669" cy="464912"/>
          </a:xfrm>
          <a:prstGeom prst="rect">
            <a:avLst/>
          </a:prstGeom>
        </p:spPr>
        <p:txBody>
          <a:bodyPr lIns="91440" tIns="45720" rIns="91440" bIns="45720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  <a:t>93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  <a:t>%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12" name="Oval 46"/>
          <p:cNvSpPr>
            <a:spLocks noChangeAspect="1"/>
          </p:cNvSpPr>
          <p:nvPr/>
        </p:nvSpPr>
        <p:spPr>
          <a:xfrm>
            <a:off x="3851920" y="2348880"/>
            <a:ext cx="1439998" cy="1439998"/>
          </a:xfrm>
          <a:prstGeom prst="ellipse">
            <a:avLst/>
          </a:prstGeom>
          <a:ln w="381000" cap="rnd" cmpd="sng">
            <a:solidFill>
              <a:schemeClr val="bg1">
                <a:lumMod val="75000"/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" name="Arc 47"/>
          <p:cNvSpPr>
            <a:spLocks noChangeAspect="1"/>
          </p:cNvSpPr>
          <p:nvPr/>
        </p:nvSpPr>
        <p:spPr>
          <a:xfrm>
            <a:off x="3851920" y="2348880"/>
            <a:ext cx="1439998" cy="1439998"/>
          </a:xfrm>
          <a:prstGeom prst="arc">
            <a:avLst>
              <a:gd name="adj1" fmla="val 16200000"/>
              <a:gd name="adj2" fmla="val 9170579"/>
            </a:avLst>
          </a:prstGeom>
          <a:ln w="381000" cap="rnd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" name="Text Placeholder 4"/>
          <p:cNvSpPr txBox="1">
            <a:spLocks/>
          </p:cNvSpPr>
          <p:nvPr/>
        </p:nvSpPr>
        <p:spPr>
          <a:xfrm>
            <a:off x="7005559" y="2848029"/>
            <a:ext cx="922669" cy="464912"/>
          </a:xfrm>
          <a:prstGeom prst="rect">
            <a:avLst/>
          </a:prstGeom>
        </p:spPr>
        <p:txBody>
          <a:bodyPr lIns="91440" tIns="45720" rIns="91440" bIns="45720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  <a:t>45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  <a:t>%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15" name="Oval 54"/>
          <p:cNvSpPr>
            <a:spLocks noChangeAspect="1"/>
          </p:cNvSpPr>
          <p:nvPr/>
        </p:nvSpPr>
        <p:spPr>
          <a:xfrm>
            <a:off x="6769395" y="2348880"/>
            <a:ext cx="1439998" cy="1439998"/>
          </a:xfrm>
          <a:prstGeom prst="ellipse">
            <a:avLst/>
          </a:prstGeom>
          <a:ln w="381000" cap="rnd" cmpd="sng">
            <a:solidFill>
              <a:schemeClr val="bg1">
                <a:lumMod val="75000"/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6" name="Arc 55"/>
          <p:cNvSpPr>
            <a:spLocks noChangeAspect="1"/>
          </p:cNvSpPr>
          <p:nvPr/>
        </p:nvSpPr>
        <p:spPr>
          <a:xfrm>
            <a:off x="6769395" y="2348880"/>
            <a:ext cx="1439998" cy="1439998"/>
          </a:xfrm>
          <a:prstGeom prst="arc">
            <a:avLst>
              <a:gd name="adj1" fmla="val 16200000"/>
              <a:gd name="adj2" fmla="val 552449"/>
            </a:avLst>
          </a:prstGeom>
          <a:ln w="381000" cap="rnd" cmpd="sng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51198"/>
            <a:ext cx="9144000" cy="1368152"/>
          </a:xfrm>
          <a:prstGeom prst="rect">
            <a:avLst/>
          </a:prstGeom>
          <a:solidFill>
            <a:srgbClr val="8E0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4460" y="832334"/>
            <a:ext cx="6635080" cy="1143000"/>
          </a:xfrm>
        </p:spPr>
        <p:txBody>
          <a:bodyPr>
            <a:noAutofit/>
          </a:bodyPr>
          <a:lstStyle/>
          <a:p>
            <a:r>
              <a:rPr lang="ru-RU" sz="3500" b="1" dirty="0" smtClean="0">
                <a:solidFill>
                  <a:schemeClr val="bg1"/>
                </a:solidFill>
              </a:rPr>
              <a:t>Вызовы, которые стоят перед бизнесом в интернете</a:t>
            </a:r>
            <a:endParaRPr lang="ru-RU" sz="35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568367"/>
            <a:ext cx="2890664" cy="1152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dirty="0" smtClean="0"/>
              <a:t>Поиск целевой аудитории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445205" y="4568367"/>
            <a:ext cx="295232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dirty="0" smtClean="0"/>
              <a:t>Заставить купить на сайте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371080" y="4517835"/>
            <a:ext cx="2833972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dirty="0" smtClean="0"/>
              <a:t>Удержать клиента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60" y="2924944"/>
            <a:ext cx="1335050" cy="1335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23" y="2937768"/>
            <a:ext cx="1335050" cy="13350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86" y="2924944"/>
            <a:ext cx="1335050" cy="133505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3228388" y="4589843"/>
            <a:ext cx="0" cy="986636"/>
          </a:xfrm>
          <a:prstGeom prst="line">
            <a:avLst/>
          </a:prstGeom>
          <a:ln w="22225">
            <a:solidFill>
              <a:schemeClr val="bg1">
                <a:lumMod val="50000"/>
                <a:alpha val="47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684772" y="4589843"/>
            <a:ext cx="0" cy="986636"/>
          </a:xfrm>
          <a:prstGeom prst="line">
            <a:avLst/>
          </a:prstGeom>
          <a:ln w="22225">
            <a:solidFill>
              <a:schemeClr val="bg1">
                <a:lumMod val="50000"/>
                <a:alpha val="47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0688"/>
            <a:ext cx="9144000" cy="1368152"/>
          </a:xfrm>
          <a:prstGeom prst="rect">
            <a:avLst/>
          </a:prstGeom>
          <a:solidFill>
            <a:srgbClr val="8E0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0920"/>
            <a:ext cx="8229600" cy="1143000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solidFill>
                  <a:schemeClr val="bg1"/>
                </a:solidFill>
              </a:rPr>
              <a:t>Проблемы рекламодателей</a:t>
            </a:r>
            <a:endParaRPr lang="ru-RU" sz="35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2636912"/>
            <a:ext cx="4104456" cy="456351"/>
          </a:xfrm>
        </p:spPr>
        <p:txBody>
          <a:bodyPr>
            <a:noAutofit/>
          </a:bodyPr>
          <a:lstStyle/>
          <a:p>
            <a:r>
              <a:rPr lang="ru-RU" sz="2500" dirty="0" smtClean="0"/>
              <a:t>Не учитывается психология клиента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763688" y="3997342"/>
            <a:ext cx="5832648" cy="1227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dirty="0" smtClean="0"/>
              <a:t>Плохое представление информации (</a:t>
            </a:r>
            <a:r>
              <a:rPr lang="ru-RU" sz="2500" dirty="0" err="1" smtClean="0"/>
              <a:t>юзабилити</a:t>
            </a:r>
            <a:r>
              <a:rPr lang="ru-RU" sz="2500" dirty="0" smtClean="0"/>
              <a:t>, контент, визуализация)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763688" y="5471863"/>
            <a:ext cx="2304256" cy="1227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dirty="0" smtClean="0"/>
              <a:t>Низкий КПД </a:t>
            </a:r>
          </a:p>
        </p:txBody>
      </p:sp>
      <p:sp>
        <p:nvSpPr>
          <p:cNvPr id="12" name="AutoShape 14"/>
          <p:cNvSpPr>
            <a:spLocks/>
          </p:cNvSpPr>
          <p:nvPr/>
        </p:nvSpPr>
        <p:spPr bwMode="auto">
          <a:xfrm>
            <a:off x="636112" y="3782668"/>
            <a:ext cx="284096" cy="3131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1437" tIns="71437" rIns="71437" bIns="71437" anchor="ctr"/>
          <a:lstStyle/>
          <a:p>
            <a:pPr algn="ctr">
              <a:lnSpc>
                <a:spcPct val="150000"/>
              </a:lnSpc>
              <a:defRPr/>
            </a:pPr>
            <a:r>
              <a:rPr lang="es-ES_tradnl" sz="180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</a:t>
            </a:r>
            <a:endParaRPr lang="es-ES" sz="1800">
              <a:solidFill>
                <a:schemeClr val="bg1"/>
              </a:solidFill>
              <a:cs typeface="Helvetica Light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0688"/>
            <a:ext cx="9144000" cy="1368152"/>
          </a:xfrm>
          <a:prstGeom prst="rect">
            <a:avLst/>
          </a:prstGeom>
          <a:solidFill>
            <a:srgbClr val="8E0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003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Новые вызовы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3717032"/>
            <a:ext cx="3528392" cy="1933675"/>
          </a:xfrm>
        </p:spPr>
        <p:txBody>
          <a:bodyPr/>
          <a:lstStyle/>
          <a:p>
            <a:r>
              <a:rPr lang="ru-RU" dirty="0" smtClean="0"/>
              <a:t>ФЗ 54 </a:t>
            </a:r>
            <a:endParaRPr lang="en-US" dirty="0" smtClean="0"/>
          </a:p>
          <a:p>
            <a:r>
              <a:rPr lang="ru-RU" dirty="0" err="1" smtClean="0"/>
              <a:t>Роскомнадзор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68960"/>
            <a:ext cx="2441352" cy="24413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304</Words>
  <Application>Microsoft Office PowerPoint</Application>
  <PresentationFormat>Экран (4:3)</PresentationFormat>
  <Paragraphs>81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FontAwesome</vt:lpstr>
      <vt:lpstr>Helvetica</vt:lpstr>
      <vt:lpstr>Helvetica Light</vt:lpstr>
      <vt:lpstr>Lato Light</vt:lpstr>
      <vt:lpstr>Тема Office</vt:lpstr>
      <vt:lpstr>Современные технологии для организации онлайн-продаж</vt:lpstr>
      <vt:lpstr>Презентация PowerPoint</vt:lpstr>
      <vt:lpstr>Презентация PowerPoint</vt:lpstr>
      <vt:lpstr>Презентация PowerPoint</vt:lpstr>
      <vt:lpstr>Презентация PowerPoint</vt:lpstr>
      <vt:lpstr>Немного фактов</vt:lpstr>
      <vt:lpstr>Вызовы, которые стоят перед бизнесом в интернете</vt:lpstr>
      <vt:lpstr>Проблемы рекламодателей</vt:lpstr>
      <vt:lpstr>Новые вызовы</vt:lpstr>
      <vt:lpstr>Презентация PowerPoint</vt:lpstr>
      <vt:lpstr>Использование комплекса инструментов</vt:lpstr>
      <vt:lpstr>Аналитика и метрика</vt:lpstr>
      <vt:lpstr>Сервисы для работы</vt:lpstr>
      <vt:lpstr>Виджеты</vt:lpstr>
      <vt:lpstr>Юзабилити</vt:lpstr>
      <vt:lpstr>CRM система</vt:lpstr>
      <vt:lpstr>Исполнение законодательных требований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технологии для организации онлайн-продаж</dc:title>
  <dc:creator>intec</dc:creator>
  <cp:lastModifiedBy>Смирнова Марина</cp:lastModifiedBy>
  <cp:revision>12</cp:revision>
  <dcterms:created xsi:type="dcterms:W3CDTF">2017-05-31T10:31:36Z</dcterms:created>
  <dcterms:modified xsi:type="dcterms:W3CDTF">2017-06-01T05:10:52Z</dcterms:modified>
</cp:coreProperties>
</file>